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70" r:id="rId12"/>
    <p:sldId id="274" r:id="rId13"/>
    <p:sldId id="271" r:id="rId14"/>
    <p:sldId id="275" r:id="rId15"/>
    <p:sldId id="285" r:id="rId16"/>
    <p:sldId id="279" r:id="rId17"/>
    <p:sldId id="280" r:id="rId18"/>
    <p:sldId id="281" r:id="rId19"/>
    <p:sldId id="283" r:id="rId20"/>
    <p:sldId id="282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5" r:id="rId37"/>
    <p:sldId id="306" r:id="rId38"/>
    <p:sldId id="308" r:id="rId39"/>
    <p:sldId id="309" r:id="rId40"/>
    <p:sldId id="310" r:id="rId41"/>
    <p:sldId id="313" r:id="rId42"/>
    <p:sldId id="314" r:id="rId43"/>
    <p:sldId id="315" r:id="rId44"/>
    <p:sldId id="316" r:id="rId45"/>
    <p:sldId id="318" r:id="rId46"/>
    <p:sldId id="319" r:id="rId47"/>
    <p:sldId id="320" r:id="rId48"/>
    <p:sldId id="317" r:id="rId49"/>
    <p:sldId id="321" r:id="rId50"/>
    <p:sldId id="322" r:id="rId51"/>
    <p:sldId id="323" r:id="rId52"/>
    <p:sldId id="324" r:id="rId53"/>
    <p:sldId id="326" r:id="rId54"/>
    <p:sldId id="325" r:id="rId55"/>
    <p:sldId id="327" r:id="rId56"/>
    <p:sldId id="330" r:id="rId57"/>
    <p:sldId id="329" r:id="rId58"/>
    <p:sldId id="328" r:id="rId59"/>
    <p:sldId id="332" r:id="rId60"/>
    <p:sldId id="333" r:id="rId61"/>
    <p:sldId id="334" r:id="rId62"/>
    <p:sldId id="335" r:id="rId63"/>
    <p:sldId id="336" r:id="rId64"/>
    <p:sldId id="338" r:id="rId65"/>
    <p:sldId id="339" r:id="rId66"/>
    <p:sldId id="340" r:id="rId67"/>
    <p:sldId id="341" r:id="rId68"/>
    <p:sldId id="342" r:id="rId69"/>
    <p:sldId id="343" r:id="rId70"/>
    <p:sldId id="345" r:id="rId71"/>
    <p:sldId id="350" r:id="rId72"/>
    <p:sldId id="353" r:id="rId73"/>
    <p:sldId id="351" r:id="rId74"/>
    <p:sldId id="352" r:id="rId75"/>
    <p:sldId id="354" r:id="rId76"/>
    <p:sldId id="357" r:id="rId77"/>
    <p:sldId id="359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2" r:id="rId89"/>
    <p:sldId id="373" r:id="rId90"/>
    <p:sldId id="374" r:id="rId91"/>
    <p:sldId id="377" r:id="rId92"/>
    <p:sldId id="375" r:id="rId93"/>
    <p:sldId id="376" r:id="rId94"/>
    <p:sldId id="378" r:id="rId95"/>
    <p:sldId id="379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93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2976" userDrawn="1">
          <p15:clr>
            <a:srgbClr val="A4A3A4"/>
          </p15:clr>
        </p15:guide>
        <p15:guide id="3" pos="4704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4368" userDrawn="1">
          <p15:clr>
            <a:srgbClr val="A4A3A4"/>
          </p15:clr>
        </p15:guide>
        <p15:guide id="9" orient="horz" pos="1920" userDrawn="1">
          <p15:clr>
            <a:srgbClr val="A4A3A4"/>
          </p15:clr>
        </p15:guide>
        <p15:guide id="10" orient="horz" pos="2352" userDrawn="1">
          <p15:clr>
            <a:srgbClr val="A4A3A4"/>
          </p15:clr>
        </p15:guide>
        <p15:guide id="11" pos="643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70"/>
    <p:restoredTop sz="94650"/>
  </p:normalViewPr>
  <p:slideViewPr>
    <p:cSldViewPr snapToObjects="1">
      <p:cViewPr varScale="1">
        <p:scale>
          <a:sx n="172" d="100"/>
          <a:sy n="172" d="100"/>
        </p:scale>
        <p:origin x="704" y="200"/>
      </p:cViewPr>
      <p:guideLst>
        <p:guide orient="horz" pos="2640"/>
        <p:guide pos="2976"/>
        <p:guide pos="4704"/>
        <p:guide pos="384"/>
        <p:guide pos="288"/>
        <p:guide orient="horz" pos="4032"/>
        <p:guide pos="3840"/>
        <p:guide pos="4368"/>
        <p:guide orient="horz" pos="1920"/>
        <p:guide orient="horz" pos="2352"/>
        <p:guide pos="643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46.15384615384606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44.44444444444427</c:v>
                </c:pt>
                <c:pt idx="1">
                  <c:v>11.11111111111111</c:v>
                </c:pt>
                <c:pt idx="2">
                  <c:v>44.44444444444427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44.44444444444433</c:v>
                </c:pt>
                <c:pt idx="1">
                  <c:v>11.11111111111111</c:v>
                </c:pt>
                <c:pt idx="2">
                  <c:v>44.44444444444433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44.44444444444436</c:v>
                </c:pt>
                <c:pt idx="1">
                  <c:v>11.11111111111111</c:v>
                </c:pt>
                <c:pt idx="2">
                  <c:v>44.44444444444436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44.44444444444433</c:v>
                </c:pt>
                <c:pt idx="1">
                  <c:v>11.11111111111111</c:v>
                </c:pt>
                <c:pt idx="2">
                  <c:v>44.44444444444433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46.15384615384599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44.44444444444429</c:v>
                </c:pt>
                <c:pt idx="1">
                  <c:v>11.11111111111111</c:v>
                </c:pt>
                <c:pt idx="2">
                  <c:v>44.44444444444429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Flexible Modelling</a:t>
          </a:r>
          <a:endParaRPr lang="en-US" dirty="0">
            <a:solidFill>
              <a:srgbClr val="F82A71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Powerful Tool for KDD</a:t>
          </a:r>
          <a:endParaRPr lang="en-US" dirty="0">
            <a:solidFill>
              <a:srgbClr val="F82A71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Efficient Optimization</a:t>
          </a:r>
          <a:endParaRPr lang="en-US" dirty="0">
            <a:solidFill>
              <a:srgbClr val="F82A71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401FE4-DA4B-3C49-99C1-A43597DB912E}" type="presOf" srcId="{DF957489-70FE-314D-A94A-18087AAE1118}" destId="{880E8C2F-0B82-2342-B78B-CC817F669EC8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98B5BF7D-E3AE-CD4F-B136-1D4C7492F56E}" type="presOf" srcId="{2FC406B3-C344-0A40-924F-3032A0A44408}" destId="{C7584FAD-4579-ED49-92A2-2CFD22956AE6}" srcOrd="0" destOrd="0" presId="urn:microsoft.com/office/officeart/2005/8/layout/vList3"/>
    <dgm:cxn modelId="{1C5628F6-29AE-0D43-835B-B8EAE3AB5813}" type="presOf" srcId="{58BE08F8-E3D0-6D45-BEF8-6A02F85D6DC8}" destId="{B60224F5-1A77-9C4F-85E7-DD5F0854C57A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FCACEE53-437E-A549-96A1-C2C8B1AC9533}" type="presOf" srcId="{41C42144-600E-7A4A-A576-18F5CA08C1CF}" destId="{702BA58D-DAD0-6D45-8D71-FB82156EA712}" srcOrd="0" destOrd="0" presId="urn:microsoft.com/office/officeart/2005/8/layout/vList3"/>
    <dgm:cxn modelId="{E8295C22-908B-1E4A-A71C-E3E7E2D484E5}" type="presParOf" srcId="{B60224F5-1A77-9C4F-85E7-DD5F0854C57A}" destId="{CD40EB6B-5AB3-0C4E-B8CC-BC28C5738C08}" srcOrd="0" destOrd="0" presId="urn:microsoft.com/office/officeart/2005/8/layout/vList3"/>
    <dgm:cxn modelId="{82D81620-C422-DE4F-8135-D1F43FBF31BD}" type="presParOf" srcId="{CD40EB6B-5AB3-0C4E-B8CC-BC28C5738C08}" destId="{F9E021EA-9693-D343-88A5-1D6D15E52345}" srcOrd="0" destOrd="0" presId="urn:microsoft.com/office/officeart/2005/8/layout/vList3"/>
    <dgm:cxn modelId="{D1A17C1A-0E97-8844-90DE-2830F7B3AB37}" type="presParOf" srcId="{CD40EB6B-5AB3-0C4E-B8CC-BC28C5738C08}" destId="{702BA58D-DAD0-6D45-8D71-FB82156EA712}" srcOrd="1" destOrd="0" presId="urn:microsoft.com/office/officeart/2005/8/layout/vList3"/>
    <dgm:cxn modelId="{435E5324-393B-2E48-94EB-DEE46AFAC2F1}" type="presParOf" srcId="{B60224F5-1A77-9C4F-85E7-DD5F0854C57A}" destId="{1CAA0358-8FF5-2B4F-8B5C-C38106AA7730}" srcOrd="1" destOrd="0" presId="urn:microsoft.com/office/officeart/2005/8/layout/vList3"/>
    <dgm:cxn modelId="{B67872E3-E1E3-AA4C-BA54-CD45F9572B3E}" type="presParOf" srcId="{B60224F5-1A77-9C4F-85E7-DD5F0854C57A}" destId="{529F5859-D08C-0A4C-B526-0CAFD6939F39}" srcOrd="2" destOrd="0" presId="urn:microsoft.com/office/officeart/2005/8/layout/vList3"/>
    <dgm:cxn modelId="{D807BD39-3511-CB40-BFF5-A18482388E5A}" type="presParOf" srcId="{529F5859-D08C-0A4C-B526-0CAFD6939F39}" destId="{7830E3F8-A682-B24C-B386-133EA21B8E47}" srcOrd="0" destOrd="0" presId="urn:microsoft.com/office/officeart/2005/8/layout/vList3"/>
    <dgm:cxn modelId="{489F0A40-4461-1E48-8902-3C1443CD4476}" type="presParOf" srcId="{529F5859-D08C-0A4C-B526-0CAFD6939F39}" destId="{C7584FAD-4579-ED49-92A2-2CFD22956AE6}" srcOrd="1" destOrd="0" presId="urn:microsoft.com/office/officeart/2005/8/layout/vList3"/>
    <dgm:cxn modelId="{17038756-46AE-7844-BCAE-2ADF3E1B119B}" type="presParOf" srcId="{B60224F5-1A77-9C4F-85E7-DD5F0854C57A}" destId="{EB9EC873-7462-B247-BCB0-313E70FC40B3}" srcOrd="3" destOrd="0" presId="urn:microsoft.com/office/officeart/2005/8/layout/vList3"/>
    <dgm:cxn modelId="{3AAE5E8B-CD97-7948-8CD4-EE6003EDD7D1}" type="presParOf" srcId="{B60224F5-1A77-9C4F-85E7-DD5F0854C57A}" destId="{55390C95-D68F-C647-86DB-FF961813B835}" srcOrd="4" destOrd="0" presId="urn:microsoft.com/office/officeart/2005/8/layout/vList3"/>
    <dgm:cxn modelId="{2122CF95-915A-4D4F-93A5-1B03E6FB9F79}" type="presParOf" srcId="{55390C95-D68F-C647-86DB-FF961813B835}" destId="{0E3DD59B-770B-1A48-8202-A58AACB441C4}" srcOrd="0" destOrd="0" presId="urn:microsoft.com/office/officeart/2005/8/layout/vList3"/>
    <dgm:cxn modelId="{41D5483D-708D-BF46-A628-B9009B3E65B1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dirty="0">
            <a:solidFill>
              <a:srgbClr val="F82A71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rgbClr val="FF0000"/>
              </a:solidFill>
            </a:rPr>
            <a:t>Thurstonian</a:t>
          </a:r>
          <a:r>
            <a:rPr lang="en-US" dirty="0" smtClean="0">
              <a:solidFill>
                <a:srgbClr val="FF0000"/>
              </a:solidFill>
            </a:rPr>
            <a:t> Pairwise Preference</a:t>
          </a:r>
          <a:endParaRPr lang="en-US" dirty="0">
            <a:solidFill>
              <a:srgbClr val="FF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a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bg1"/>
              </a:solidFill>
            </a:rPr>
            <a:t>Problem </a:t>
          </a:r>
          <a:endParaRPr lang="en-US" sz="2000" dirty="0">
            <a:solidFill>
              <a:schemeClr val="bg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200" dirty="0" smtClean="0"/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/>
            <a:t>Tasks </a:t>
          </a:r>
          <a:endParaRPr lang="en-US" sz="2200" dirty="0"/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Dual Clustering Maximum Entropy</a:t>
          </a:r>
          <a:endParaRPr lang="en-US" dirty="0">
            <a:solidFill>
              <a:srgbClr val="F82A71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PLANS: Phrasal Latent Allocation with Negative Sampling</a:t>
          </a:r>
          <a:endParaRPr lang="en-US" dirty="0">
            <a:solidFill>
              <a:srgbClr val="F82A71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82A71"/>
              </a:solidFill>
            </a:rPr>
            <a:t>Flexible Modelling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Powerful Tool for KDD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Efficient Optimization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rgbClr val="FF0000"/>
              </a:solidFill>
            </a:rPr>
            <a:t>Thurstonian</a:t>
          </a:r>
          <a:r>
            <a:rPr lang="en-US" sz="3300" kern="1200" dirty="0" smtClean="0">
              <a:solidFill>
                <a:srgbClr val="FF0000"/>
              </a:solidFill>
            </a:rPr>
            <a:t> Pairwise Preference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bg1"/>
              </a:solidFill>
            </a:rPr>
            <a:t>Problem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/>
            <a:t>Tasks </a:t>
          </a:r>
          <a:endParaRPr lang="en-US" sz="2200" kern="1200" dirty="0"/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Dual Clustering Maximum Entropy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PLANS: Phrasal Latent Allocation with Negative Sampling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4" Type="http://schemas.openxmlformats.org/officeDocument/2006/relationships/chart" Target="../charts/chart19.xml"/><Relationship Id="rId5" Type="http://schemas.openxmlformats.org/officeDocument/2006/relationships/chart" Target="../charts/chart20.xml"/><Relationship Id="rId6" Type="http://schemas.openxmlformats.org/officeDocument/2006/relationships/chart" Target="../charts/chart21.xml"/><Relationship Id="rId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tiff"/><Relationship Id="rId9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chart" Target="../charts/chart13.xml"/><Relationship Id="rId10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4" Type="http://schemas.openxmlformats.org/officeDocument/2006/relationships/chart" Target="../charts/chart15.xml"/><Relationship Id="rId5" Type="http://schemas.openxmlformats.org/officeDocument/2006/relationships/chart" Target="../charts/chart16.xml"/><Relationship Id="rId6" Type="http://schemas.openxmlformats.org/officeDocument/2006/relationships/image" Target="../media/image110.png"/><Relationship Id="rId7" Type="http://schemas.openxmlformats.org/officeDocument/2006/relationships/chart" Target="../charts/chart17.xml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8.emf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8.tiff"/><Relationship Id="rId5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9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9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4.gif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Joy Ying Zhang, CMU &amp; Facebook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219396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855551" y="3132266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890620" y="2590940"/>
            <a:ext cx="626810" cy="455842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0" y="3306531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0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205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01620934"/>
              </p:ext>
            </p:extLst>
          </p:nvPr>
        </p:nvGraphicFramePr>
        <p:xfrm>
          <a:off x="39370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260169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T=0.5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16296980"/>
              </p:ext>
            </p:extLst>
          </p:nvPr>
        </p:nvGraphicFramePr>
        <p:xfrm>
          <a:off x="6680198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03367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507923115"/>
              </p:ext>
            </p:extLst>
          </p:nvPr>
        </p:nvGraphicFramePr>
        <p:xfrm>
          <a:off x="9423396" y="508211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746565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480" y="4245414"/>
            <a:ext cx="3398536" cy="1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6" grpId="0"/>
      <p:bldGraphic spid="18" grpId="0">
        <p:bldAsOne/>
      </p:bldGraphic>
      <p:bldP spid="20" grpId="0"/>
      <p:bldGraphic spid="31" grpId="0">
        <p:bldAsOne/>
      </p:bldGraphic>
      <p:bldP spid="33" grpId="0"/>
      <p:bldGraphic spid="34" grpId="0">
        <p:bldAsOne/>
      </p:bldGraphic>
      <p:bldP spid="35" grpId="0"/>
      <p:bldGraphic spid="36" grpId="0">
        <p:bldAsOne/>
      </p:bldGraphic>
      <p:bldP spid="3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feature representation methods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measurement: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Dynamically aging, sorting and pruning the phrases</a:t>
            </a:r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sampling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Models knowledge as latent variables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leveraged for optimization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4464" y="6176963"/>
            <a:ext cx="346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16223"/>
            <a:ext cx="5116927" cy="232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12989"/>
            <a:ext cx="4472184" cy="138741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the graph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of dependencies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between topics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34802" y="4671884"/>
            <a:ext cx="5827795" cy="879675"/>
            <a:chOff x="5334000" y="4876008"/>
            <a:chExt cx="5827795" cy="879675"/>
          </a:xfrm>
        </p:grpSpPr>
        <p:sp>
          <p:nvSpPr>
            <p:cNvPr id="9" name="Line Callout 2 8"/>
            <p:cNvSpPr/>
            <p:nvPr/>
          </p:nvSpPr>
          <p:spPr>
            <a:xfrm>
              <a:off x="7696200" y="5177394"/>
              <a:ext cx="3465595" cy="578289"/>
            </a:xfrm>
            <a:prstGeom prst="borderCallout2">
              <a:avLst>
                <a:gd name="adj1" fmla="val 48999"/>
                <a:gd name="adj2" fmla="val -73"/>
                <a:gd name="adj3" fmla="val 48999"/>
                <a:gd name="adj4" fmla="val -18732"/>
                <a:gd name="adj5" fmla="val -49592"/>
                <a:gd name="adj6" fmla="val -38889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Importance of paper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dirty="0" smtClean="0"/>
                <a:t>in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(1)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334000" y="4876008"/>
              <a:ext cx="1676400" cy="79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848600" y="2595446"/>
            <a:ext cx="4189495" cy="1605466"/>
            <a:chOff x="7810500" y="2814134"/>
            <a:chExt cx="4189495" cy="1605466"/>
          </a:xfrm>
        </p:grpSpPr>
        <p:sp>
          <p:nvSpPr>
            <p:cNvPr id="10" name="Line Callout 2 9"/>
            <p:cNvSpPr/>
            <p:nvPr/>
          </p:nvSpPr>
          <p:spPr>
            <a:xfrm>
              <a:off x="8534400" y="2814134"/>
              <a:ext cx="3465595" cy="578289"/>
            </a:xfrm>
            <a:prstGeom prst="borderCallout2">
              <a:avLst>
                <a:gd name="adj1" fmla="val 99873"/>
                <a:gd name="adj2" fmla="val 50174"/>
                <a:gd name="adj3" fmla="val 190621"/>
                <a:gd name="adj4" fmla="val 35414"/>
                <a:gd name="adj5" fmla="val 274901"/>
                <a:gd name="adj6" fmla="val 4246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Chance of paper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dirty="0">
                  <a:solidFill>
                    <a:schemeClr val="dk1"/>
                  </a:solidFill>
                </a:rPr>
                <a:t> citing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(2)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810500" y="4409688"/>
              <a:ext cx="1752600" cy="9912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AAN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2839" y="6053621"/>
            <a:ext cx="2345652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040152" cy="945329"/>
            <a:chOff x="6913987" y="1732557"/>
            <a:chExt cx="4040152" cy="945329"/>
          </a:xfrm>
        </p:grpSpPr>
        <p:sp>
          <p:nvSpPr>
            <p:cNvPr id="11" name="Rounded Rectangle 10"/>
            <p:cNvSpPr/>
            <p:nvPr/>
          </p:nvSpPr>
          <p:spPr>
            <a:xfrm>
              <a:off x="7702111" y="1732557"/>
              <a:ext cx="325202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Word </a:t>
              </a:r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ense Disambiguation, 91’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55161" y="2825477"/>
            <a:ext cx="4726234" cy="538142"/>
            <a:chOff x="6817408" y="1732557"/>
            <a:chExt cx="4198721" cy="539456"/>
          </a:xfrm>
        </p:grpSpPr>
        <p:sp>
          <p:nvSpPr>
            <p:cNvPr id="22" name="Rounded Rectangle 21"/>
            <p:cNvSpPr/>
            <p:nvPr/>
          </p:nvSpPr>
          <p:spPr>
            <a:xfrm>
              <a:off x="7702111" y="1732557"/>
              <a:ext cx="331401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Prepositional Phrase Attachment, 94’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6817408" y="1971053"/>
              <a:ext cx="884707" cy="300960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tatistical Parsing, 99’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5" y="4273915"/>
            <a:ext cx="3760236" cy="684241"/>
            <a:chOff x="6208044" y="1441587"/>
            <a:chExt cx="5249872" cy="737132"/>
          </a:xfrm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rgbClr val="FF0000"/>
                  </a:solidFill>
                </a:rPr>
                <a:t>Discriminative Parsing, 03’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Dependency Parsing, 05’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51093" y="2869655"/>
            <a:ext cx="3107813" cy="425206"/>
          </a:xfrm>
          <a:prstGeom prst="round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83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Statistical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citations as a mixture of latent topics</a:t>
            </a:r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evolution: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 smtClean="0">
                <a:solidFill>
                  <a:srgbClr val="C00000"/>
                </a:solidFill>
              </a:rPr>
              <a:t>general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2991037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950" y="3091555"/>
            <a:ext cx="1511591" cy="11240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From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261494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A6E32D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A6E32D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A6E32D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Query Difficulty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66D9EF"/>
                </a:solidFill>
                <a:latin typeface=""/>
              </a:rPr>
              <a:t>Worker expertise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truthfulness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949333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bg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Experts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03388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411362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Crowd Workers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A6E32D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66D9EF"/>
                </a:solidFill>
              </a:rPr>
              <a:t>Incompleteness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solidFill>
                  <a:srgbClr val="66D9EF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1239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324478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579918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0" grpId="0" animBg="1"/>
      <p:bldP spid="51" grpId="0" animBg="1"/>
      <p:bldP spid="52" grpId="0" animBg="1"/>
      <p:bldP spid="25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A6E32D"/>
                </a:solidFill>
                <a:latin typeface=""/>
              </a:rPr>
              <a:t>TRM is a </a:t>
            </a:r>
            <a:r>
              <a:rPr lang="en-US" i="1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smtClean="0">
                <a:solidFill>
                  <a:srgbClr val="A6E32D"/>
                </a:solidFill>
                <a:latin typeface=""/>
              </a:rPr>
              <a:t> 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as judgements following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2" grpId="1" animBg="1"/>
      <p:bldP spid="33" grpId="0" animBg="1"/>
      <p:bldP spid="33" grpId="1" animBg="1"/>
      <p:bldP spid="34" grpId="0"/>
      <p:bldP spid="35" grpId="0"/>
      <p:bldP spid="39" grpId="0"/>
      <p:bldP spid="48" grpId="0"/>
      <p:bldP spid="50" grpId="0"/>
      <p:bldP spid="51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15" y="2077405"/>
            <a:ext cx="4577031" cy="43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15" y="2875223"/>
            <a:ext cx="1600200" cy="3420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8400" y="181511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6338" y="258673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4830" y="3961964"/>
            <a:ext cx="4876800" cy="2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10600" y="3886200"/>
            <a:ext cx="0" cy="757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59757" y="3961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8474" y="340818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spammer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43488" y="396196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6921" y="401212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malicious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charset="0"/>
                          <a:ea typeface="Latin Modern Roman 10" charset="0"/>
                          <a:cs typeface="Latin Modern Roman 10" charset="0"/>
                        </a:rPr>
                        <m:t>𝝉</m:t>
                      </m:r>
                    </m:oMath>
                  </m:oMathPara>
                </a14:m>
                <a:endParaRPr lang="en-US" sz="3200" b="1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05000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1875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607067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979" y="3612027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5814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59671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57" y="3948203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01125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  <a:endCxn id="17" idx="3"/>
          </p:cNvCxnSpPr>
          <p:nvPr/>
        </p:nvCxnSpPr>
        <p:spPr>
          <a:xfrm>
            <a:off x="6850580" y="3781379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80809" y="55083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05837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37298" y="1814460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 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03909" y="292457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03158" y="5239434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Baselines work with rankings: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r>
              <a:rPr lang="en-US" dirty="0" smtClean="0"/>
              <a:t>Knowledge Discovering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r>
              <a:rPr lang="en-US" dirty="0" smtClean="0"/>
              <a:t>Efficient Optimization</a:t>
            </a:r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4546210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36" grpId="0"/>
      <p:bldP spid="59" grpId="0"/>
      <p:bldP spid="70" grpId="0"/>
      <p:bldP spid="83" grpId="1"/>
      <p:bldP spid="95" grpId="0"/>
      <p:bldP spid="1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74" y="1169414"/>
            <a:ext cx="5232208" cy="348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from this normal shape”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 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??”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40" grpId="0"/>
      <p:bldP spid="14" grpId="0" animBg="1"/>
      <p:bldP spid="32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5015" y="3415300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90771" cy="18388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86760" y="25039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79737" y="25101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0221380" y="25001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04800" y="3828280"/>
            <a:ext cx="7134925" cy="173664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Goal</a:t>
            </a:r>
            <a:r>
              <a:rPr lang="en-US" sz="2400" i="1" u="sng" dirty="0" smtClean="0">
                <a:solidFill>
                  <a:srgbClr val="A6E32D"/>
                </a:solidFill>
              </a:rPr>
              <a:t>:</a:t>
            </a:r>
          </a:p>
          <a:p>
            <a:r>
              <a:rPr lang="en-US" dirty="0">
                <a:solidFill>
                  <a:srgbClr val="A6E32D"/>
                </a:solidFill>
              </a:rPr>
              <a:t>	</a:t>
            </a:r>
            <a:r>
              <a:rPr lang="en-US" sz="2400" dirty="0" smtClean="0">
                <a:solidFill>
                  <a:srgbClr val="00B0F0"/>
                </a:solidFill>
              </a:rPr>
              <a:t>Complexity</a:t>
            </a:r>
            <a:r>
              <a:rPr lang="en-US" sz="2400" dirty="0" smtClean="0"/>
              <a:t> </a:t>
            </a:r>
            <a:r>
              <a:rPr lang="en-US" sz="24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of </a:t>
            </a:r>
            <a:r>
              <a:rPr lang="en-US" sz="24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endParaRPr lang="en-US" sz="24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A6E32D"/>
                </a:solidFill>
              </a:rPr>
              <a:t>Solution:</a:t>
            </a:r>
          </a:p>
          <a:p>
            <a:r>
              <a:rPr lang="en-US" sz="2400" dirty="0">
                <a:solidFill>
                  <a:srgbClr val="A6E32D"/>
                </a:solidFill>
              </a:rPr>
              <a:t>	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), 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=1 </a:t>
            </a:r>
            <a:r>
              <a:rPr lang="mr-IN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…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039315" y="4641399"/>
            <a:ext cx="3158223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6E32D"/>
                </a:solidFill>
              </a:rPr>
              <a:t>Which </a:t>
            </a:r>
            <a:r>
              <a:rPr lang="en-US" sz="2400" b="1" dirty="0" smtClean="0">
                <a:solidFill>
                  <a:srgbClr val="A6E32D"/>
                </a:solidFill>
              </a:rPr>
              <a:t>distribution </a:t>
            </a:r>
          </a:p>
          <a:p>
            <a:pPr algn="ctr"/>
            <a:r>
              <a:rPr lang="en-US" sz="2400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A6E32D"/>
                </a:solidFill>
              </a:rPr>
              <a:t>is </a:t>
            </a:r>
            <a:r>
              <a:rPr lang="en-US" sz="2400" b="1" dirty="0">
                <a:solidFill>
                  <a:srgbClr val="A6E32D"/>
                </a:solidFill>
              </a:rPr>
              <a:t>optimal?</a:t>
            </a:r>
          </a:p>
        </p:txBody>
      </p: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856171" y="4853299"/>
            <a:ext cx="6516429" cy="1034292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6E32D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A6E32D"/>
                </a:solidFill>
              </a:rPr>
              <a:t>Again!</a:t>
            </a:r>
            <a:endParaRPr lang="en-US" b="1" dirty="0">
              <a:solidFill>
                <a:srgbClr val="A6E32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E32D"/>
                </a:solidFill>
              </a:rPr>
              <a:t>K-means with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Clustering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Measuring “Distance”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267200"/>
            <a:ext cx="7772400" cy="2207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70075"/>
            <a:ext cx="7620000" cy="221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00400" y="1838520"/>
            <a:ext cx="7848600" cy="224697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4225675"/>
            <a:ext cx="7848600" cy="2246971"/>
          </a:xfrm>
          <a:prstGeom prst="roundRect">
            <a:avLst/>
          </a:prstGeom>
          <a:noFill/>
          <a:ln w="381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028" y="271650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028" y="5109474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mean</a:t>
            </a: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375413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1" idx="4"/>
          </p:cNvCxnSpPr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9" idx="4"/>
          </p:cNvCxnSpPr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74806"/>
            <a:ext cx="6497515" cy="701841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Sentence is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2044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uman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28535"/>
            <a:ext cx="2168875" cy="260457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dirty="0" smtClean="0"/>
              <a:t>    MLE approximation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635913325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Graphic spid="18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203811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4" y="3257687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A6E32D"/>
                </a:solidFill>
              </a:rPr>
              <a:t>tCRP</a:t>
            </a:r>
            <a:r>
              <a:rPr lang="en-US" altLang="zh-CN" b="1" dirty="0" smtClean="0">
                <a:solidFill>
                  <a:srgbClr val="A6E32D"/>
                </a:solidFill>
              </a:rPr>
              <a:t>:</a:t>
            </a:r>
            <a:endParaRPr lang="en-US" altLang="zh-CN" sz="2000" i="1" u="sng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 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effect</a:t>
            </a:r>
            <a:endParaRPr lang="en-US" altLang="zh-CN" b="1" dirty="0" smtClean="0">
              <a:solidFill>
                <a:srgbClr val="A6E32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SkimGram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9" idx="4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9" idx="4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6" idx="4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0" idx="4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for E-step in EM</a:t>
            </a: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3736</Words>
  <Application>Microsoft Macintosh PowerPoint</Application>
  <PresentationFormat>Widescreen</PresentationFormat>
  <Paragraphs>1383</Paragraphs>
  <Slides>104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9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From Ranking to Pairwise Preferences</vt:lpstr>
      <vt:lpstr>Thurstonian Ranking Model (TRM): PLVM for Ranked Lists</vt:lpstr>
      <vt:lpstr>Thustonian Pairwise Preference (TPP): PLVM for Pairwise judgements</vt:lpstr>
      <vt:lpstr>Thustonian Pairwise Preference</vt:lpstr>
      <vt:lpstr>Thustonian Pairwise Preference</vt:lpstr>
      <vt:lpstr>Thustonian Pairwise Preference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3 Simulated Annealing</vt:lpstr>
      <vt:lpstr>PLANS: Evaluation Plan</vt:lpstr>
      <vt:lpstr>PLANS: Summary</vt:lpstr>
      <vt:lpstr>PLVM: Conclusion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Wang, Xiaolong</cp:lastModifiedBy>
  <cp:revision>300</cp:revision>
  <dcterms:created xsi:type="dcterms:W3CDTF">2016-10-10T04:48:44Z</dcterms:created>
  <dcterms:modified xsi:type="dcterms:W3CDTF">2016-10-14T05:56:33Z</dcterms:modified>
</cp:coreProperties>
</file>